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3" r:id="rId1"/>
  </p:sldMasterIdLst>
  <p:notesMasterIdLst>
    <p:notesMasterId r:id="rId30"/>
  </p:notesMasterIdLst>
  <p:sldIdLst>
    <p:sldId id="256" r:id="rId2"/>
    <p:sldId id="257" r:id="rId3"/>
    <p:sldId id="259" r:id="rId4"/>
    <p:sldId id="278" r:id="rId5"/>
    <p:sldId id="277" r:id="rId6"/>
    <p:sldId id="260" r:id="rId7"/>
    <p:sldId id="292" r:id="rId8"/>
    <p:sldId id="291" r:id="rId9"/>
    <p:sldId id="279" r:id="rId10"/>
    <p:sldId id="293" r:id="rId11"/>
    <p:sldId id="261" r:id="rId12"/>
    <p:sldId id="294" r:id="rId13"/>
    <p:sldId id="262" r:id="rId14"/>
    <p:sldId id="263" r:id="rId15"/>
    <p:sldId id="280" r:id="rId16"/>
    <p:sldId id="281" r:id="rId17"/>
    <p:sldId id="282" r:id="rId18"/>
    <p:sldId id="296" r:id="rId19"/>
    <p:sldId id="265" r:id="rId20"/>
    <p:sldId id="284" r:id="rId21"/>
    <p:sldId id="285" r:id="rId22"/>
    <p:sldId id="283" r:id="rId23"/>
    <p:sldId id="289" r:id="rId24"/>
    <p:sldId id="286" r:id="rId25"/>
    <p:sldId id="287" r:id="rId26"/>
    <p:sldId id="295" r:id="rId27"/>
    <p:sldId id="290" r:id="rId28"/>
    <p:sldId id="288" r:id="rId29"/>
  </p:sldIdLst>
  <p:sldSz cx="9144000" cy="5143500" type="screen16x9"/>
  <p:notesSz cx="6858000" cy="9144000"/>
  <p:embeddedFontLst>
    <p:embeddedFont>
      <p:font typeface="Lato" panose="020F0502020204030203" pitchFamily="34" charset="0"/>
      <p:regular r:id="rId31"/>
      <p:bold r:id="rId32"/>
      <p:italic r:id="rId33"/>
      <p:boldItalic r:id="rId34"/>
    </p:embeddedFont>
    <p:embeddedFont>
      <p:font typeface="Montserrat" panose="00000500000000000000" pitchFamily="2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9BC13D-EFC9-4665-1E6E-B0BA3F072C83}" v="198" dt="2022-09-06T20:54:16.591"/>
    <p1510:client id="{055B8324-5427-F57B-6A8F-3097B2FF69ED}" v="29" dt="2022-09-05T10:28:06.535"/>
    <p1510:client id="{0C1C8E2F-E48B-26AC-C758-4F666DAADE13}" v="15" dt="2022-09-09T09:09:37.941"/>
    <p1510:client id="{12B8F11E-66AE-0E22-C747-655CBA90BD71}" v="150" dt="2022-09-06T10:57:50.713"/>
    <p1510:client id="{1F39D114-E832-F45B-50DA-EEEA85BB52B1}" v="100" dt="2022-09-07T05:48:37.047"/>
    <p1510:client id="{2A70ABD0-14AF-0DC6-3BF4-D70017AA2243}" v="31" dt="2022-09-05T07:35:14.158"/>
    <p1510:client id="{3FB85671-9015-DDF4-B342-C22576BF3585}" v="45" dt="2022-09-06T12:47:07.974"/>
    <p1510:client id="{554508CB-9390-1801-F29A-FBAA089D8163}" v="756" dt="2022-09-09T13:31:47.109"/>
    <p1510:client id="{56AB016C-6AAC-AE45-CDEE-24A0FB0FB21F}" v="112" dt="2022-09-05T08:45:56.842"/>
    <p1510:client id="{58533B50-999F-091E-2281-FC32213F80F6}" v="29" dt="2022-09-05T13:21:12.554"/>
    <p1510:client id="{5B82716F-FEB4-8796-7B67-A9EE7CBEE65E}" v="245" dt="2022-09-07T08:49:00.112"/>
    <p1510:client id="{61719D31-1228-6B33-D5E4-B5593F659361}" v="3" dt="2022-09-09T13:36:45.048"/>
    <p1510:client id="{6C377BBB-C5CE-0E24-3696-26982E6864C7}" v="48" dt="2022-09-09T10:04:08.812"/>
    <p1510:client id="{7047752E-1FBF-9FEC-EF45-CD75A1AA18F7}" v="163" dt="2022-09-05T12:54:50.741"/>
    <p1510:client id="{8CA82256-FD20-BDE8-2920-A3AC532B3774}" v="24" dt="2022-09-07T10:01:36.791"/>
    <p1510:client id="{A87F12B9-31B9-ABEB-88CB-8AE3BC7403F0}" v="18" dt="2022-09-04T11:42:21.786"/>
    <p1510:client id="{BCDBB824-D63B-09C2-08AB-5F44BF8F49FC}" v="160" dt="2022-09-05T10:19:26.681"/>
    <p1510:client id="{D1AB6252-6249-EADF-B1CF-F30848F14E76}" v="115" dt="2022-09-05T08:19:00.519"/>
    <p1510:client id="{E65ED7FA-09E4-21D2-3DD2-0D6327B4160F}" v="4" dt="2022-09-06T06:52:33.1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f87997393_0_7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1f87997393_0_7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f87997393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f87997393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0614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f87997393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f87997393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f87997393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f87997393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0481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f87997393_0_8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1f87997393_0_8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856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907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8244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f87997393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f87997393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6609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f87997393_0_8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f87997393_0_8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4038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02784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4465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06905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57204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f87997393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f87997393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30911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f87997393_0_8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f87997393_0_8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1974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f87997393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f87997393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An ad-hoc network is </a:t>
            </a:r>
            <a:r>
              <a:rPr lang="en-US" err="1"/>
              <a:t>specialised</a:t>
            </a:r>
            <a:r>
              <a:rPr lang="en-US"/>
              <a:t> temporary network... infrastructure-free and dynamically self-organizing networks for enabling peer-to-peer communications among mobile devices, such as laptops, cellphones, and walkie-talkies.</a:t>
            </a:r>
          </a:p>
          <a:p>
            <a:pPr marL="0" indent="0">
              <a:buNone/>
            </a:pPr>
            <a:r>
              <a:rPr lang="en-US"/>
              <a:t>DISADS: Costly, low spectrum </a:t>
            </a:r>
            <a:r>
              <a:rPr lang="en-US" err="1"/>
              <a:t>efficiency,intermittent</a:t>
            </a:r>
            <a:r>
              <a:rPr lang="en-US"/>
              <a:t> </a:t>
            </a:r>
            <a:r>
              <a:rPr lang="en-US" err="1"/>
              <a:t>connectivity,complex</a:t>
            </a:r>
            <a:r>
              <a:rPr lang="en-US"/>
              <a:t> routing protocol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f87997393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f87997393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An ad-hoc network is </a:t>
            </a:r>
            <a:r>
              <a:rPr lang="en-US" err="1"/>
              <a:t>specialised</a:t>
            </a:r>
            <a:r>
              <a:rPr lang="en-US"/>
              <a:t> temporary network... infrastructure-free and dynamically self-organizing networks for enabling peer-to-peer communications among mobile devices, such as laptops, cellphones, and walkie-talkies.</a:t>
            </a:r>
          </a:p>
          <a:p>
            <a:pPr marL="0" indent="0">
              <a:buNone/>
            </a:pPr>
            <a:r>
              <a:rPr lang="en-US"/>
              <a:t>DISADS: Costly, low spectrum </a:t>
            </a:r>
            <a:r>
              <a:rPr lang="en-US" err="1"/>
              <a:t>efficiency,intermittent</a:t>
            </a:r>
            <a:r>
              <a:rPr lang="en-US"/>
              <a:t> </a:t>
            </a:r>
            <a:r>
              <a:rPr lang="en-US" err="1"/>
              <a:t>connectivity,complex</a:t>
            </a:r>
            <a:r>
              <a:rPr lang="en-US"/>
              <a:t> routing protocol </a:t>
            </a:r>
          </a:p>
        </p:txBody>
      </p:sp>
    </p:spTree>
    <p:extLst>
      <p:ext uri="{BB962C8B-B14F-4D97-AF65-F5344CB8AC3E}">
        <p14:creationId xmlns:p14="http://schemas.microsoft.com/office/powerpoint/2010/main" val="3402802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f87997393_0_8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f87997393_0_8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5483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f87997393_0_1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f87997393_0_1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Coverage- Altitude + area coverage</a:t>
            </a:r>
          </a:p>
          <a:p>
            <a:pPr marL="0" indent="0">
              <a:buNone/>
            </a:pPr>
            <a:r>
              <a:rPr lang="en-US"/>
              <a:t>Data rates: Command and control up to 200kbits/s   -----AR/VR</a:t>
            </a:r>
          </a:p>
          <a:p>
            <a:pPr marL="0" indent="0">
              <a:buNone/>
            </a:pPr>
            <a:r>
              <a:rPr lang="en-US" err="1"/>
              <a:t>Poitioning</a:t>
            </a:r>
            <a:r>
              <a:rPr lang="en-US"/>
              <a:t> accuracy &lt;50m  vs &lt;0.1m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f87997393_0_1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f87997393_0_1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Coverage- Altitude + area coverage</a:t>
            </a:r>
          </a:p>
          <a:p>
            <a:pPr marL="0" indent="0">
              <a:buNone/>
            </a:pPr>
            <a:r>
              <a:rPr lang="en-US"/>
              <a:t>Data rates: Command and control up to 200kbits/s   -----AR/VR</a:t>
            </a:r>
          </a:p>
          <a:p>
            <a:pPr marL="0" indent="0">
              <a:buNone/>
            </a:pPr>
            <a:r>
              <a:rPr lang="en-US" err="1"/>
              <a:t>Poitioning</a:t>
            </a:r>
            <a:r>
              <a:rPr lang="en-US"/>
              <a:t> accuracy &lt;50m  vs &lt;0.1m</a:t>
            </a:r>
          </a:p>
        </p:txBody>
      </p:sp>
    </p:spTree>
    <p:extLst>
      <p:ext uri="{BB962C8B-B14F-4D97-AF65-F5344CB8AC3E}">
        <p14:creationId xmlns:p14="http://schemas.microsoft.com/office/powerpoint/2010/main" val="4139211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f87997393_0_1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f87997393_0_1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Coverage- Altitude + area coverage</a:t>
            </a:r>
          </a:p>
          <a:p>
            <a:pPr marL="0" indent="0">
              <a:buNone/>
            </a:pPr>
            <a:r>
              <a:rPr lang="en-US"/>
              <a:t>Data rates: Command and control up to 200kbits/s   -----AR/VR</a:t>
            </a:r>
          </a:p>
          <a:p>
            <a:pPr marL="0" indent="0">
              <a:buNone/>
            </a:pPr>
            <a:r>
              <a:rPr lang="en-US" err="1"/>
              <a:t>Poitioning</a:t>
            </a:r>
            <a:r>
              <a:rPr lang="en-US"/>
              <a:t> accuracy &lt;50m  vs &lt;0.1m</a:t>
            </a:r>
          </a:p>
        </p:txBody>
      </p:sp>
    </p:spTree>
    <p:extLst>
      <p:ext uri="{BB962C8B-B14F-4D97-AF65-F5344CB8AC3E}">
        <p14:creationId xmlns:p14="http://schemas.microsoft.com/office/powerpoint/2010/main" val="2682862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f87997393_0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f87997393_0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7794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offset_comp_406605.jpg"/>
          <p:cNvPicPr preferRelativeResize="0"/>
          <p:nvPr/>
        </p:nvPicPr>
        <p:blipFill rotWithShape="1">
          <a:blip r:embed="rId2">
            <a:alphaModFix amt="66000"/>
          </a:blip>
          <a:srcRect l="20991" t="2690" r="40112" b="39565"/>
          <a:stretch/>
        </p:blipFill>
        <p:spPr>
          <a:xfrm>
            <a:off x="0" y="0"/>
            <a:ext cx="5157900" cy="5143500"/>
          </a:xfrm>
          <a:prstGeom prst="rtTriangle">
            <a:avLst/>
          </a:prstGeom>
          <a:noFill/>
          <a:ln>
            <a:noFill/>
          </a:ln>
        </p:spPr>
      </p:pic>
      <p:pic>
        <p:nvPicPr>
          <p:cNvPr id="11" name="Google Shape;11;p2" descr="offset_comp_342327_edtied.jpg"/>
          <p:cNvPicPr preferRelativeResize="0"/>
          <p:nvPr/>
        </p:nvPicPr>
        <p:blipFill rotWithShape="1">
          <a:blip r:embed="rId3">
            <a:alphaModFix amt="31000"/>
          </a:blip>
          <a:srcRect l="14009" t="35833" r="43289" b="11297"/>
          <a:stretch/>
        </p:blipFill>
        <p:spPr>
          <a:xfrm rot="10800000">
            <a:off x="6976800" y="-25"/>
            <a:ext cx="2167200" cy="201270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2"/>
          <p:cNvSpPr/>
          <p:nvPr/>
        </p:nvSpPr>
        <p:spPr>
          <a:xfrm rot="-5400000">
            <a:off x="5846" y="-4836"/>
            <a:ext cx="2291400" cy="2300100"/>
          </a:xfrm>
          <a:prstGeom prst="diagStrip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flipH="1">
            <a:off x="652821" y="576768"/>
            <a:ext cx="2300100" cy="2291400"/>
          </a:xfrm>
          <a:prstGeom prst="diagStripe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1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1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1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" name="Google Shape;140;p11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141" name="Google Shape;141;p11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1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1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1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1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1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1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1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1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1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1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1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1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1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1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1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1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1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59;p11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2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2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2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1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67" name="Google Shape;167;p12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2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12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0" name="Google Shape;170;p12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71" name="Google Shape;171;p12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72" name="Google Shape;172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13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75" name="Google Shape;175;p13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3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" name="Google Shape;177;p13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9" name="Google Shape;179;p13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3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14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85" name="Google Shape;185;p14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4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4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4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4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4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4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4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4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4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4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14"/>
          <p:cNvSpPr txBox="1">
            <a:spLocks noGrp="1"/>
          </p:cNvSpPr>
          <p:nvPr>
            <p:ph type="title" hasCustomPrompt="1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04" name="Google Shape;204;p14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6" name="Google Shape;206;p14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4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4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4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3">
  <p:cSld name="TITLE_AND_BODY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16" descr="offset_comp_343059.jpg"/>
          <p:cNvPicPr preferRelativeResize="0"/>
          <p:nvPr/>
        </p:nvPicPr>
        <p:blipFill rotWithShape="1">
          <a:blip r:embed="rId2">
            <a:alphaModFix amt="80000"/>
          </a:blip>
          <a:srcRect l="30474" t="11955" r="30474" b="25870"/>
          <a:stretch/>
        </p:blipFill>
        <p:spPr>
          <a:xfrm rot="-5400000">
            <a:off x="113630" y="-105700"/>
            <a:ext cx="5142300" cy="5364300"/>
          </a:xfrm>
          <a:prstGeom prst="diagStripe">
            <a:avLst>
              <a:gd name="adj" fmla="val 50343"/>
            </a:avLst>
          </a:prstGeom>
          <a:noFill/>
          <a:ln>
            <a:noFill/>
          </a:ln>
        </p:spPr>
      </p:pic>
      <p:sp>
        <p:nvSpPr>
          <p:cNvPr id="214" name="Google Shape;214;p1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15" name="Google Shape;215;p16"/>
          <p:cNvSpPr txBox="1">
            <a:spLocks noGrp="1"/>
          </p:cNvSpPr>
          <p:nvPr>
            <p:ph type="body" idx="1"/>
          </p:nvPr>
        </p:nvSpPr>
        <p:spPr>
          <a:xfrm>
            <a:off x="4018025" y="1567550"/>
            <a:ext cx="4318500" cy="176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>
                <a:solidFill>
                  <a:schemeClr val="dk2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6" name="Google Shape;216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7" name="Google Shape;217;p16">
            <a:hlinkClick r:id="rId3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6">
            <a:hlinkClick r:id="rId3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6">
            <a:hlinkClick r:id="rId3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6">
            <a:hlinkClick r:id="rId3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21;p1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222" name="Google Shape;222;p1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1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9" name="Google Shape;19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37;p3"/>
          <p:cNvSpPr txBox="1">
            <a:spLocks noGrp="1"/>
          </p:cNvSpPr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" name="Google Shape;39;p3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C">
  <p:cSld name="SECTION_HEADER_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4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45" name="Google Shape;45;p4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4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4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4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4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5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5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5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" name="Google Shape;70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71" name="Google Shape;71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1">
  <p:cSld name="TITLE_AND_BODY_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"/>
          <p:cNvSpPr txBox="1">
            <a:spLocks noGrp="1"/>
          </p:cNvSpPr>
          <p:nvPr>
            <p:ph type="title"/>
          </p:nvPr>
        </p:nvSpPr>
        <p:spPr>
          <a:xfrm>
            <a:off x="361071" y="1924852"/>
            <a:ext cx="2304900" cy="17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8" name="Google Shape;78;p6"/>
          <p:cNvSpPr/>
          <p:nvPr/>
        </p:nvSpPr>
        <p:spPr>
          <a:xfrm>
            <a:off x="4564200" y="0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6"/>
          <p:cNvSpPr txBox="1">
            <a:spLocks noGrp="1"/>
          </p:cNvSpPr>
          <p:nvPr>
            <p:ph type="body" idx="1"/>
          </p:nvPr>
        </p:nvSpPr>
        <p:spPr>
          <a:xfrm>
            <a:off x="6451271" y="1924850"/>
            <a:ext cx="2304900" cy="17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6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6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6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6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" name="Google Shape;84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85" name="Google Shape;85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6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" name="Google Shape;8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_alt2">
  <p:cSld name="TITLE_AND_BODY_2_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"/>
          <p:cNvSpPr txBox="1">
            <a:spLocks noGrp="1"/>
          </p:cNvSpPr>
          <p:nvPr>
            <p:ph type="title"/>
          </p:nvPr>
        </p:nvSpPr>
        <p:spPr>
          <a:xfrm>
            <a:off x="702850" y="1708619"/>
            <a:ext cx="3333300" cy="147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>
            <a:off x="0" y="3486600"/>
            <a:ext cx="9144000" cy="165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7" name="Google Shape;97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" name="Google Shape;99;p7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0" name="Google Shape;10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1" name="Google Shape;101;p7"/>
          <p:cNvSpPr txBox="1">
            <a:spLocks noGrp="1"/>
          </p:cNvSpPr>
          <p:nvPr>
            <p:ph type="body" idx="1"/>
          </p:nvPr>
        </p:nvSpPr>
        <p:spPr>
          <a:xfrm>
            <a:off x="702850" y="3625275"/>
            <a:ext cx="3333300" cy="7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8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8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8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8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" name="Google Shape;107;p8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08" name="Google Shape;108;p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8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10;p8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1" name="Google Shape;111;p8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2" name="Google Shape;112;p8"/>
          <p:cNvSpPr txBox="1">
            <a:spLocks noGrp="1"/>
          </p:cNvSpPr>
          <p:nvPr>
            <p:ph type="body" idx="2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3" name="Google Shape;11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9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9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9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20" name="Google Shape;120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22;p9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3" name="Google Shape;123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0">
            <a:hlinkClick r:id="rId2" action="ppaction://hlinksldjump"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0">
            <a:hlinkClick r:id="rId2" action="ppaction://hlinksldjump"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">
            <a:hlinkClick r:id="rId2" action="ppaction://hlinksldjump"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0">
            <a:hlinkClick r:id="rId2" action="ppaction://hlinksldjump"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" name="Google Shape;129;p10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30" name="Google Shape;130;p10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0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" name="Google Shape;132;p1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3" name="Google Shape;133;p10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linkedin.com/in/ngoni-mombeshora/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7"/>
          <p:cNvSpPr txBox="1">
            <a:spLocks noGrp="1"/>
          </p:cNvSpPr>
          <p:nvPr>
            <p:ph type="ctrTitle"/>
          </p:nvPr>
        </p:nvSpPr>
        <p:spPr>
          <a:xfrm>
            <a:off x="2986075" y="1261100"/>
            <a:ext cx="5589300" cy="72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/>
              <a:t>Leveraging next generation mobile networks for drone telemetry and payload communication</a:t>
            </a:r>
            <a:endParaRPr sz="2700"/>
          </a:p>
        </p:txBody>
      </p:sp>
      <p:sp>
        <p:nvSpPr>
          <p:cNvPr id="229" name="Google Shape;229;p17"/>
          <p:cNvSpPr txBox="1">
            <a:spLocks noGrp="1"/>
          </p:cNvSpPr>
          <p:nvPr>
            <p:ph type="subTitle" idx="1"/>
          </p:nvPr>
        </p:nvSpPr>
        <p:spPr>
          <a:xfrm>
            <a:off x="6361025" y="4480563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Ngoni Mombeshora</a:t>
            </a:r>
            <a:endParaRPr/>
          </a:p>
          <a:p>
            <a:pPr marL="0" lvl="0" indent="0" algn="l" rtl="0">
              <a:lnSpc>
                <a:spcPct val="6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University of Cape Town</a:t>
            </a:r>
            <a:endParaRPr/>
          </a:p>
        </p:txBody>
      </p:sp>
      <p:pic>
        <p:nvPicPr>
          <p:cNvPr id="230" name="Google Shape;230;p17" descr="UCT logo&#10;"/>
          <p:cNvPicPr preferRelativeResize="0"/>
          <p:nvPr/>
        </p:nvPicPr>
        <p:blipFill rotWithShape="1">
          <a:blip r:embed="rId3">
            <a:alphaModFix/>
          </a:blip>
          <a:srcRect r="82577"/>
          <a:stretch/>
        </p:blipFill>
        <p:spPr>
          <a:xfrm>
            <a:off x="5848900" y="4480575"/>
            <a:ext cx="512123" cy="58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200"/>
              <a:t>Why Mobile Networks?</a:t>
            </a:r>
            <a:br>
              <a:rPr lang="en-GB"/>
            </a:br>
            <a:r>
              <a:rPr lang="en-GB"/>
              <a:t>… Specifically 5G NR</a:t>
            </a:r>
          </a:p>
        </p:txBody>
      </p:sp>
      <p:sp>
        <p:nvSpPr>
          <p:cNvPr id="305" name="Google Shape;305;p22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/>
            <a:r>
              <a:rPr lang="en-GB" dirty="0"/>
              <a:t>Network Slicing :</a:t>
            </a:r>
          </a:p>
          <a:p>
            <a:pPr lvl="1">
              <a:lnSpc>
                <a:spcPct val="100000"/>
              </a:lnSpc>
              <a:spcBef>
                <a:spcPts val="1100"/>
              </a:spcBef>
            </a:pPr>
            <a:r>
              <a:rPr lang="en-GB" dirty="0" err="1"/>
              <a:t>uRLL</a:t>
            </a:r>
            <a:r>
              <a:rPr lang="en-GB" dirty="0"/>
              <a:t> – Ultra Reliable Low Latency </a:t>
            </a:r>
          </a:p>
          <a:p>
            <a:pPr lvl="1">
              <a:lnSpc>
                <a:spcPct val="100000"/>
              </a:lnSpc>
              <a:spcBef>
                <a:spcPts val="1100"/>
              </a:spcBef>
            </a:pPr>
            <a:r>
              <a:rPr lang="en-GB" dirty="0" err="1"/>
              <a:t>mMTC</a:t>
            </a:r>
            <a:r>
              <a:rPr lang="en-GB" dirty="0"/>
              <a:t> – Massive Machine Type Communication </a:t>
            </a:r>
          </a:p>
          <a:p>
            <a:pPr lvl="1">
              <a:lnSpc>
                <a:spcPct val="100000"/>
              </a:lnSpc>
              <a:spcBef>
                <a:spcPts val="1100"/>
              </a:spcBef>
            </a:pPr>
            <a:r>
              <a:rPr lang="en-GB" dirty="0" err="1"/>
              <a:t>eMBB</a:t>
            </a:r>
            <a:r>
              <a:rPr lang="en-GB" dirty="0"/>
              <a:t> – Enhance Mobile Broadband </a:t>
            </a:r>
          </a:p>
          <a:p>
            <a:pPr marL="0" indent="0">
              <a:lnSpc>
                <a:spcPct val="114999"/>
              </a:lnSpc>
              <a:buNone/>
            </a:pPr>
            <a:endParaRPr lang="en-GB" dirty="0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/>
          </a:p>
        </p:txBody>
      </p:sp>
      <p:sp>
        <p:nvSpPr>
          <p:cNvPr id="306" name="Google Shape;30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3212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200"/>
              <a:t>Why Mobile Networks?</a:t>
            </a:r>
            <a:br>
              <a:rPr lang="en-GB"/>
            </a:br>
            <a:r>
              <a:rPr lang="en-GB"/>
              <a:t>… Specifically 5G NR</a:t>
            </a:r>
          </a:p>
        </p:txBody>
      </p:sp>
      <p:sp>
        <p:nvSpPr>
          <p:cNvPr id="305" name="Google Shape;305;p22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lnSpc>
                <a:spcPct val="114999"/>
              </a:lnSpc>
            </a:pPr>
            <a:r>
              <a:rPr lang="en-GB" dirty="0"/>
              <a:t>3D Beam-forming</a:t>
            </a:r>
            <a:endParaRPr lang="en-US" dirty="0"/>
          </a:p>
          <a:p>
            <a:pPr marL="0" indent="0">
              <a:lnSpc>
                <a:spcPct val="114999"/>
              </a:lnSpc>
              <a:buNone/>
            </a:pPr>
            <a:endParaRPr lang="en-GB" dirty="0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/>
          </a:p>
        </p:txBody>
      </p:sp>
      <p:sp>
        <p:nvSpPr>
          <p:cNvPr id="306" name="Google Shape;30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85E48307-E03C-CAC6-0AE4-01CC2458E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224" y="2096187"/>
            <a:ext cx="3321193" cy="2568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200"/>
              <a:t>Why Mobile Networks?</a:t>
            </a:r>
            <a:br>
              <a:rPr lang="en-GB"/>
            </a:br>
            <a:r>
              <a:rPr lang="en-GB"/>
              <a:t>… Specifically 5G NR</a:t>
            </a:r>
          </a:p>
        </p:txBody>
      </p:sp>
      <p:sp>
        <p:nvSpPr>
          <p:cNvPr id="305" name="Google Shape;305;p22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lnSpc>
                <a:spcPct val="114999"/>
              </a:lnSpc>
            </a:pPr>
            <a:r>
              <a:rPr lang="en-GB" dirty="0"/>
              <a:t>5G spectrum and frequency utilisation via Numerology</a:t>
            </a:r>
            <a:endParaRPr lang="en-US" dirty="0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285750" indent="-285750">
              <a:lnSpc>
                <a:spcPct val="114999"/>
              </a:lnSpc>
            </a:pPr>
            <a:endParaRPr lang="en-GB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/>
          </a:p>
        </p:txBody>
      </p:sp>
      <p:sp>
        <p:nvSpPr>
          <p:cNvPr id="306" name="Google Shape;30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pic>
        <p:nvPicPr>
          <p:cNvPr id="2" name="Picture 2" descr="Chart&#10;&#10;Description automatically generated">
            <a:extLst>
              <a:ext uri="{FF2B5EF4-FFF2-40B4-BE49-F238E27FC236}">
                <a16:creationId xmlns:a16="http://schemas.microsoft.com/office/drawing/2014/main" id="{1F3E056D-2D52-D631-8BB9-13823741F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128" y="2345131"/>
            <a:ext cx="4412239" cy="23171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5952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396087" cy="9660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Implementation of a SDR based open source 4G/5G network for drone communication</a:t>
            </a:r>
            <a:endParaRPr lang="en-US"/>
          </a:p>
        </p:txBody>
      </p:sp>
      <p:sp>
        <p:nvSpPr>
          <p:cNvPr id="312" name="Google Shape;312;p23"/>
          <p:cNvSpPr txBox="1">
            <a:spLocks noGrp="1"/>
          </p:cNvSpPr>
          <p:nvPr>
            <p:ph type="body" idx="1"/>
          </p:nvPr>
        </p:nvSpPr>
        <p:spPr>
          <a:xfrm>
            <a:off x="4018025" y="1567550"/>
            <a:ext cx="4318500" cy="1766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/>
            <a:r>
              <a:rPr lang="en-GB"/>
              <a:t>4G test-bed</a:t>
            </a:r>
            <a:endParaRPr lang="en-US" err="1">
              <a:latin typeface="Arial"/>
              <a:ea typeface="Arial"/>
              <a:cs typeface="Arial"/>
            </a:endParaRPr>
          </a:p>
          <a:p>
            <a:pPr marL="285750" indent="-285750">
              <a:lnSpc>
                <a:spcPct val="114999"/>
              </a:lnSpc>
            </a:pPr>
            <a:r>
              <a:rPr lang="en-GB"/>
              <a:t>5G test-bed</a:t>
            </a:r>
          </a:p>
          <a:p>
            <a:pPr marL="285750" indent="-285750">
              <a:lnSpc>
                <a:spcPct val="114999"/>
              </a:lnSpc>
            </a:pPr>
            <a:r>
              <a:rPr lang="en-GB"/>
              <a:t>Drone setup</a:t>
            </a:r>
          </a:p>
          <a:p>
            <a:pPr marL="285750" indent="-285750">
              <a:lnSpc>
                <a:spcPct val="114999"/>
              </a:lnSpc>
            </a:pPr>
            <a:r>
              <a:rPr lang="en-GB"/>
              <a:t>Mobile Network to Drone comms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/>
          </a:p>
        </p:txBody>
      </p:sp>
      <p:sp>
        <p:nvSpPr>
          <p:cNvPr id="313" name="Google Shape;313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583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4G Indoor test-bed</a:t>
            </a:r>
          </a:p>
        </p:txBody>
      </p:sp>
      <p:sp>
        <p:nvSpPr>
          <p:cNvPr id="319" name="Google Shape;319;p24"/>
          <p:cNvSpPr txBox="1">
            <a:spLocks noGrp="1"/>
          </p:cNvSpPr>
          <p:nvPr>
            <p:ph type="body" idx="1"/>
          </p:nvPr>
        </p:nvSpPr>
        <p:spPr>
          <a:xfrm>
            <a:off x="1297500" y="978919"/>
            <a:ext cx="3798900" cy="1240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Comprised of: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>
                <a:solidFill>
                  <a:srgbClr val="FFFFFF"/>
                </a:solidFill>
              </a:rPr>
              <a:t> EPC (Core Network)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 err="1"/>
              <a:t>eNB</a:t>
            </a:r>
            <a:r>
              <a:rPr lang="en-GB"/>
              <a:t> (Base station) on SDR</a:t>
            </a:r>
          </a:p>
        </p:txBody>
      </p:sp>
      <p:sp>
        <p:nvSpPr>
          <p:cNvPr id="324" name="Google Shape;32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DE53AD98-A403-0C3B-005D-958B47E9C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93" y="2378339"/>
            <a:ext cx="7958136" cy="2062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583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4G Indoor test-bed</a:t>
            </a:r>
          </a:p>
        </p:txBody>
      </p:sp>
      <p:sp>
        <p:nvSpPr>
          <p:cNvPr id="319" name="Google Shape;319;p24"/>
          <p:cNvSpPr txBox="1">
            <a:spLocks noGrp="1"/>
          </p:cNvSpPr>
          <p:nvPr>
            <p:ph type="body" idx="1"/>
          </p:nvPr>
        </p:nvSpPr>
        <p:spPr>
          <a:xfrm>
            <a:off x="1297500" y="978919"/>
            <a:ext cx="3798900" cy="1240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r>
              <a:rPr lang="en-GB" b="1">
                <a:solidFill>
                  <a:srgbClr val="FFFFFF"/>
                </a:solidFill>
              </a:rPr>
              <a:t>Discovered KPIs</a:t>
            </a:r>
            <a:endParaRPr lang="en-US" b="1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>
                <a:solidFill>
                  <a:srgbClr val="FFFFFF"/>
                </a:solidFill>
              </a:rPr>
              <a:t> Throughput: 75/30 </a:t>
            </a:r>
            <a:r>
              <a:rPr lang="en-GB" err="1">
                <a:solidFill>
                  <a:srgbClr val="FFFFFF"/>
                </a:solidFill>
              </a:rPr>
              <a:t>Mbits</a:t>
            </a:r>
            <a:r>
              <a:rPr lang="en-GB">
                <a:solidFill>
                  <a:srgbClr val="FFFFFF"/>
                </a:solidFill>
              </a:rPr>
              <a:t>/s Downlink/Uplink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/>
              <a:t>Latency 16ms</a:t>
            </a:r>
          </a:p>
        </p:txBody>
      </p:sp>
      <p:sp>
        <p:nvSpPr>
          <p:cNvPr id="324" name="Google Shape;32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DE53AD98-A403-0C3B-005D-958B47E9C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93" y="2378339"/>
            <a:ext cx="7958136" cy="2062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Google Shape;319;p24">
            <a:extLst>
              <a:ext uri="{FF2B5EF4-FFF2-40B4-BE49-F238E27FC236}">
                <a16:creationId xmlns:a16="http://schemas.microsoft.com/office/drawing/2014/main" id="{9D59EE7D-D657-C4BC-CC25-9E60166F2E4F}"/>
              </a:ext>
            </a:extLst>
          </p:cNvPr>
          <p:cNvSpPr txBox="1">
            <a:spLocks/>
          </p:cNvSpPr>
          <p:nvPr/>
        </p:nvSpPr>
        <p:spPr>
          <a:xfrm>
            <a:off x="5145167" y="975455"/>
            <a:ext cx="3798900" cy="124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endParaRPr lang="en-GB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/>
              <a:t>RSSI: -51 dBm to -25 dBm </a:t>
            </a:r>
            <a:endParaRPr lang="en-US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03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4747070" cy="583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5G Indoor test-bed (NSA)</a:t>
            </a:r>
          </a:p>
        </p:txBody>
      </p:sp>
      <p:sp>
        <p:nvSpPr>
          <p:cNvPr id="319" name="Google Shape;319;p24"/>
          <p:cNvSpPr txBox="1">
            <a:spLocks noGrp="1"/>
          </p:cNvSpPr>
          <p:nvPr>
            <p:ph type="body" idx="1"/>
          </p:nvPr>
        </p:nvSpPr>
        <p:spPr>
          <a:xfrm>
            <a:off x="1297500" y="978919"/>
            <a:ext cx="3798900" cy="1240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Comprised of: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>
                <a:solidFill>
                  <a:srgbClr val="FFFFFF"/>
                </a:solidFill>
              </a:rPr>
              <a:t> EPC (Core Network)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 err="1"/>
              <a:t>eNB</a:t>
            </a:r>
            <a:r>
              <a:rPr lang="en-GB"/>
              <a:t> (Base station) on SDR</a:t>
            </a:r>
          </a:p>
        </p:txBody>
      </p:sp>
      <p:sp>
        <p:nvSpPr>
          <p:cNvPr id="324" name="Google Shape;32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3" name="Google Shape;319;p24">
            <a:extLst>
              <a:ext uri="{FF2B5EF4-FFF2-40B4-BE49-F238E27FC236}">
                <a16:creationId xmlns:a16="http://schemas.microsoft.com/office/drawing/2014/main" id="{FFA8B677-3BC3-80C5-C1B2-FDBFC44A383F}"/>
              </a:ext>
            </a:extLst>
          </p:cNvPr>
          <p:cNvSpPr txBox="1">
            <a:spLocks/>
          </p:cNvSpPr>
          <p:nvPr/>
        </p:nvSpPr>
        <p:spPr>
          <a:xfrm>
            <a:off x="5041258" y="917006"/>
            <a:ext cx="3798900" cy="124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endParaRPr lang="en-GB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 err="1"/>
              <a:t>gNB</a:t>
            </a:r>
            <a:r>
              <a:rPr lang="en-GB"/>
              <a:t> (5G Base station)</a:t>
            </a:r>
          </a:p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endParaRPr lang="en-GB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F58F3C63-F14C-8750-BE26-D7BD477F1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11" y="2420558"/>
            <a:ext cx="7958136" cy="2068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5477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4747070" cy="583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5G Indoor test-bed (NSA)</a:t>
            </a:r>
          </a:p>
        </p:txBody>
      </p:sp>
      <p:sp>
        <p:nvSpPr>
          <p:cNvPr id="319" name="Google Shape;319;p24"/>
          <p:cNvSpPr txBox="1">
            <a:spLocks noGrp="1"/>
          </p:cNvSpPr>
          <p:nvPr>
            <p:ph type="body" idx="1"/>
          </p:nvPr>
        </p:nvSpPr>
        <p:spPr>
          <a:xfrm>
            <a:off x="1297500" y="978919"/>
            <a:ext cx="3798900" cy="12404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Discovered KPIs: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>
                <a:solidFill>
                  <a:srgbClr val="FFFFFF"/>
                </a:solidFill>
              </a:rPr>
              <a:t>90/30 </a:t>
            </a:r>
            <a:r>
              <a:rPr lang="en-GB" err="1">
                <a:solidFill>
                  <a:srgbClr val="FFFFFF"/>
                </a:solidFill>
              </a:rPr>
              <a:t>MBits</a:t>
            </a:r>
            <a:r>
              <a:rPr lang="en-GB">
                <a:solidFill>
                  <a:srgbClr val="FFFFFF"/>
                </a:solidFill>
              </a:rPr>
              <a:t>/s Downlink/Uplink</a:t>
            </a:r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/>
              <a:t>Latency: 5ms </a:t>
            </a:r>
          </a:p>
        </p:txBody>
      </p:sp>
      <p:sp>
        <p:nvSpPr>
          <p:cNvPr id="324" name="Google Shape;32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3" name="Google Shape;319;p24">
            <a:extLst>
              <a:ext uri="{FF2B5EF4-FFF2-40B4-BE49-F238E27FC236}">
                <a16:creationId xmlns:a16="http://schemas.microsoft.com/office/drawing/2014/main" id="{FFA8B677-3BC3-80C5-C1B2-FDBFC44A383F}"/>
              </a:ext>
            </a:extLst>
          </p:cNvPr>
          <p:cNvSpPr txBox="1">
            <a:spLocks/>
          </p:cNvSpPr>
          <p:nvPr/>
        </p:nvSpPr>
        <p:spPr>
          <a:xfrm>
            <a:off x="5041258" y="975455"/>
            <a:ext cx="3798900" cy="124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endParaRPr lang="en-GB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r>
              <a:rPr lang="en-GB"/>
              <a:t>RSSI: -51 dBm to -25 dBm </a:t>
            </a:r>
            <a:endParaRPr lang="en-US"/>
          </a:p>
          <a:p>
            <a:pPr marL="285750" indent="-285750">
              <a:lnSpc>
                <a:spcPct val="114999"/>
              </a:lnSpc>
              <a:spcAft>
                <a:spcPts val="1600"/>
              </a:spcAft>
            </a:pPr>
            <a:endParaRPr lang="en-GB"/>
          </a:p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endParaRPr lang="en-GB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F58F3C63-F14C-8750-BE26-D7BD477F1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11" y="2420558"/>
            <a:ext cx="7958136" cy="2068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8787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4747070" cy="5838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5G Indoor test-bed (NSA)</a:t>
            </a:r>
          </a:p>
        </p:txBody>
      </p:sp>
      <p:sp>
        <p:nvSpPr>
          <p:cNvPr id="324" name="Google Shape;32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0DD8FB5-C916-FFF1-A600-223BF61EE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985421"/>
              </p:ext>
            </p:extLst>
          </p:nvPr>
        </p:nvGraphicFramePr>
        <p:xfrm>
          <a:off x="766328" y="1532659"/>
          <a:ext cx="7932600" cy="2768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520">
                  <a:extLst>
                    <a:ext uri="{9D8B030D-6E8A-4147-A177-3AD203B41FA5}">
                      <a16:colId xmlns:a16="http://schemas.microsoft.com/office/drawing/2014/main" val="864487789"/>
                    </a:ext>
                  </a:extLst>
                </a:gridCol>
                <a:gridCol w="1586520">
                  <a:extLst>
                    <a:ext uri="{9D8B030D-6E8A-4147-A177-3AD203B41FA5}">
                      <a16:colId xmlns:a16="http://schemas.microsoft.com/office/drawing/2014/main" val="354217151"/>
                    </a:ext>
                  </a:extLst>
                </a:gridCol>
                <a:gridCol w="1586520">
                  <a:extLst>
                    <a:ext uri="{9D8B030D-6E8A-4147-A177-3AD203B41FA5}">
                      <a16:colId xmlns:a16="http://schemas.microsoft.com/office/drawing/2014/main" val="1355424005"/>
                    </a:ext>
                  </a:extLst>
                </a:gridCol>
                <a:gridCol w="1586520">
                  <a:extLst>
                    <a:ext uri="{9D8B030D-6E8A-4147-A177-3AD203B41FA5}">
                      <a16:colId xmlns:a16="http://schemas.microsoft.com/office/drawing/2014/main" val="2105076080"/>
                    </a:ext>
                  </a:extLst>
                </a:gridCol>
                <a:gridCol w="1586520">
                  <a:extLst>
                    <a:ext uri="{9D8B030D-6E8A-4147-A177-3AD203B41FA5}">
                      <a16:colId xmlns:a16="http://schemas.microsoft.com/office/drawing/2014/main" val="1468060834"/>
                    </a:ext>
                  </a:extLst>
                </a:gridCol>
              </a:tblGrid>
              <a:tr h="558511">
                <a:tc>
                  <a:txBody>
                    <a:bodyPr/>
                    <a:lstStyle/>
                    <a:p>
                      <a:r>
                        <a:rPr lang="en-US" dirty="0"/>
                        <a:t>KPI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4G </a:t>
                      </a:r>
                      <a:endParaRPr lang="en-US"/>
                    </a:p>
                    <a:p>
                      <a:pPr lvl="0">
                        <a:buNone/>
                      </a:pPr>
                      <a:r>
                        <a:rPr lang="en-US" dirty="0"/>
                        <a:t>Test-bed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4G Commercial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 test-bed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 Commercial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08000"/>
                  </a:ext>
                </a:extLst>
              </a:tr>
              <a:tr h="53902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Arial"/>
                        </a:rPr>
                        <a:t>Throughput (DL) (</a:t>
                      </a:r>
                      <a:r>
                        <a:rPr lang="en-US" sz="1400" b="0" i="0" u="none" strike="noStrike" noProof="0" dirty="0" err="1">
                          <a:latin typeface="Arial"/>
                        </a:rPr>
                        <a:t>MBit</a:t>
                      </a:r>
                      <a:r>
                        <a:rPr lang="en-US" sz="1400" b="0" i="0" u="none" strike="noStrike" noProof="0" dirty="0">
                          <a:latin typeface="Arial"/>
                        </a:rPr>
                        <a:t>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~252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080109"/>
                  </a:ext>
                </a:extLst>
              </a:tr>
              <a:tr h="55691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Arial"/>
                        </a:rPr>
                        <a:t>Throughput (UL) (</a:t>
                      </a:r>
                      <a:r>
                        <a:rPr lang="en-US" sz="1400" b="0" i="0" u="none" strike="noStrike" noProof="0" dirty="0" err="1">
                          <a:latin typeface="Arial"/>
                        </a:rPr>
                        <a:t>MBit</a:t>
                      </a:r>
                      <a:r>
                        <a:rPr lang="en-US" sz="1400" b="0" i="0" u="none" strike="noStrike" noProof="0" dirty="0">
                          <a:latin typeface="Arial"/>
                        </a:rPr>
                        <a:t>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528081"/>
                  </a:ext>
                </a:extLst>
              </a:tr>
              <a:tr h="55691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Arial"/>
                        </a:rPr>
                        <a:t>Latency (</a:t>
                      </a:r>
                      <a:r>
                        <a:rPr lang="en-US" sz="1400" b="0" i="0" u="none" strike="noStrike" noProof="0" dirty="0" err="1">
                          <a:latin typeface="Arial"/>
                        </a:rPr>
                        <a:t>ms</a:t>
                      </a:r>
                      <a:r>
                        <a:rPr lang="en-US" sz="1400" b="0" i="0" u="none" strike="noStrike" noProof="0" dirty="0">
                          <a:latin typeface="Arial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2135599"/>
                  </a:ext>
                </a:extLst>
              </a:tr>
              <a:tr h="55691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 dirty="0">
                          <a:latin typeface="Arial"/>
                        </a:rPr>
                        <a:t>RSSI (dBm)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400" b="0" i="0" u="none" strike="noStrike" noProof="0" dirty="0">
                          <a:latin typeface="Arial"/>
                        </a:rPr>
                        <a:t>-51 dBm to -25 dBm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400" b="0" i="0" u="none" strike="noStrike" noProof="0" dirty="0">
                          <a:latin typeface="Arial"/>
                        </a:rPr>
                        <a:t>-51 dBm to -25 dBm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400" b="0" i="0" u="none" strike="noStrike" noProof="0" dirty="0">
                          <a:latin typeface="Arial"/>
                        </a:rPr>
                        <a:t>-51 dBm to -25 dBm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400" b="0" i="0" u="none" strike="noStrike" noProof="0" dirty="0">
                          <a:latin typeface="Arial"/>
                        </a:rPr>
                        <a:t>-51 dBm to -25 dBm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000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083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Drone Communication</a:t>
            </a:r>
            <a:endParaRPr lang="en-US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pic>
        <p:nvPicPr>
          <p:cNvPr id="2" name="Picture 2" descr="A picture containing grass, outdoor, sky, aircraft&#10;&#10;Description automatically generated">
            <a:extLst>
              <a:ext uri="{FF2B5EF4-FFF2-40B4-BE49-F238E27FC236}">
                <a16:creationId xmlns:a16="http://schemas.microsoft.com/office/drawing/2014/main" id="{07CE8612-31BF-B735-03D1-6001FB8FA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564" y="1131310"/>
            <a:ext cx="5756564" cy="32510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"/>
          <p:cNvSpPr txBox="1">
            <a:spLocks noGrp="1"/>
          </p:cNvSpPr>
          <p:nvPr>
            <p:ph type="title"/>
          </p:nvPr>
        </p:nvSpPr>
        <p:spPr>
          <a:xfrm>
            <a:off x="1297500" y="842025"/>
            <a:ext cx="5609700" cy="59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A bit about myself…</a:t>
            </a:r>
            <a:endParaRPr/>
          </a:p>
        </p:txBody>
      </p:sp>
      <p:sp>
        <p:nvSpPr>
          <p:cNvPr id="236" name="Google Shape;236;p18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5609700" cy="125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-GB">
                <a:solidFill>
                  <a:srgbClr val="FFFFFF"/>
                </a:solidFill>
              </a:rPr>
              <a:t>Grew up in Zimbabwe and moved to South Africa to pursue Tertiary Education</a:t>
            </a:r>
            <a:endParaRPr>
              <a:solidFill>
                <a:srgbClr val="FFFFFF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-GB">
                <a:solidFill>
                  <a:srgbClr val="FFFFFF"/>
                </a:solidFill>
              </a:rPr>
              <a:t>BSc in Mechatronics Engineering 2017-2020</a:t>
            </a:r>
            <a:endParaRPr>
              <a:solidFill>
                <a:srgbClr val="FFFFFF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-GB">
                <a:solidFill>
                  <a:srgbClr val="FFFFFF"/>
                </a:solidFill>
              </a:rPr>
              <a:t>MSc. in Electrical and Computer Engineering 2021-2022</a:t>
            </a:r>
            <a:endParaRPr>
              <a:solidFill>
                <a:srgbClr val="FFFFFF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237" name="Google Shape;237;p18" descr="Ngoni Mombeshora potrait&#10;"/>
          <p:cNvPicPr preferRelativeResize="0"/>
          <p:nvPr/>
        </p:nvPicPr>
        <p:blipFill>
          <a:blip r:embed="rId3">
            <a:alphaModFix amt="78000"/>
          </a:blip>
          <a:stretch>
            <a:fillRect/>
          </a:stretch>
        </p:blipFill>
        <p:spPr>
          <a:xfrm>
            <a:off x="7647500" y="0"/>
            <a:ext cx="1506925" cy="2006620"/>
          </a:xfrm>
          <a:prstGeom prst="rect">
            <a:avLst/>
          </a:prstGeom>
          <a:noFill/>
          <a:ln>
            <a:noFill/>
          </a:ln>
          <a:effectLst>
            <a:outerShdw blurRad="785813" algn="bl" rotWithShape="0">
              <a:srgbClr val="000000">
                <a:alpha val="15000"/>
              </a:srgbClr>
            </a:outerShdw>
          </a:effectLst>
        </p:spPr>
      </p:pic>
      <p:sp>
        <p:nvSpPr>
          <p:cNvPr id="238" name="Google Shape;238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F918EB28-A079-B365-02E6-C545BA8FEB2D}"/>
              </a:ext>
            </a:extLst>
          </p:cNvPr>
          <p:cNvSpPr/>
          <p:nvPr/>
        </p:nvSpPr>
        <p:spPr>
          <a:xfrm rot="20760000">
            <a:off x="6874028" y="924245"/>
            <a:ext cx="1662544" cy="135081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212C"/>
              </a:solidFill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A74C5C6-37F4-448A-627D-7622BECD66EC}"/>
              </a:ext>
            </a:extLst>
          </p:cNvPr>
          <p:cNvSpPr/>
          <p:nvPr/>
        </p:nvSpPr>
        <p:spPr>
          <a:xfrm rot="2640000">
            <a:off x="8370901" y="-388849"/>
            <a:ext cx="1298862" cy="94817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212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98223-61EE-6708-22F2-B7AA09E51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Drone Setup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90AA5-7F4C-F335-4FC6-F3055E37D0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 lang="en-GB"/>
          </a:p>
        </p:txBody>
      </p:sp>
      <p:pic>
        <p:nvPicPr>
          <p:cNvPr id="5" name="Picture 5" descr="Annotated drone">
            <a:extLst>
              <a:ext uri="{FF2B5EF4-FFF2-40B4-BE49-F238E27FC236}">
                <a16:creationId xmlns:a16="http://schemas.microsoft.com/office/drawing/2014/main" id="{D3E8948F-A926-EA49-ACA0-828EA5763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566" y="1566795"/>
            <a:ext cx="3639415" cy="2860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direct link">
            <a:extLst>
              <a:ext uri="{FF2B5EF4-FFF2-40B4-BE49-F238E27FC236}">
                <a16:creationId xmlns:a16="http://schemas.microsoft.com/office/drawing/2014/main" id="{E1529C40-E555-F343-E009-D9FAA3CAA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132" y="2427727"/>
            <a:ext cx="2652280" cy="13011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455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98223-61EE-6708-22F2-B7AA09E51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Drone Setup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90AA5-7F4C-F335-4FC6-F3055E37D0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 lang="en-GB"/>
          </a:p>
        </p:txBody>
      </p:sp>
      <p:pic>
        <p:nvPicPr>
          <p:cNvPr id="5" name="Picture 5" descr="annotated drone">
            <a:extLst>
              <a:ext uri="{FF2B5EF4-FFF2-40B4-BE49-F238E27FC236}">
                <a16:creationId xmlns:a16="http://schemas.microsoft.com/office/drawing/2014/main" id="{D3E8948F-A926-EA49-ACA0-828EA5763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418" y="2008409"/>
            <a:ext cx="2295092" cy="1808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Diagram&#10;&#10;Description automatically generated">
            <a:extLst>
              <a:ext uri="{FF2B5EF4-FFF2-40B4-BE49-F238E27FC236}">
                <a16:creationId xmlns:a16="http://schemas.microsoft.com/office/drawing/2014/main" id="{E1529C40-E555-F343-E009-D9FAA3CAA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758" y="2005597"/>
            <a:ext cx="3704358" cy="18142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540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Drone as a mobile network UE</a:t>
            </a:r>
            <a:endParaRPr lang="en-US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3858CAD2-137F-226F-090A-FA38878029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724" b="-216"/>
          <a:stretch/>
        </p:blipFill>
        <p:spPr>
          <a:xfrm>
            <a:off x="388360" y="1495968"/>
            <a:ext cx="2823178" cy="3299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5434D6A3-2D5F-D935-522E-C729FE9F3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1535113"/>
            <a:ext cx="3822700" cy="2867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3139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Drone as a mobile network UE</a:t>
            </a:r>
            <a:endParaRPr lang="en-US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3858CAD2-137F-226F-090A-FA38878029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724" b="-216"/>
          <a:stretch/>
        </p:blipFill>
        <p:spPr>
          <a:xfrm>
            <a:off x="388360" y="1495968"/>
            <a:ext cx="2823178" cy="3299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4A261C6E-CBB8-5BDA-1801-0549C9755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650" y="1343426"/>
            <a:ext cx="4124324" cy="30995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147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Drone as a mobile network UE</a:t>
            </a:r>
            <a:endParaRPr lang="en-US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3858CAD2-137F-226F-090A-FA3887802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60" y="1491639"/>
            <a:ext cx="8484176" cy="3296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0452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Drone as a mobile network UE</a:t>
            </a:r>
            <a:endParaRPr lang="en-US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  <p:pic>
        <p:nvPicPr>
          <p:cNvPr id="2" name="Picture 3" descr="Diagram&#10;&#10;Description automatically generated">
            <a:extLst>
              <a:ext uri="{FF2B5EF4-FFF2-40B4-BE49-F238E27FC236}">
                <a16:creationId xmlns:a16="http://schemas.microsoft.com/office/drawing/2014/main" id="{6C878C24-C4DD-8C4F-2204-D50EE217D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72" y="1500302"/>
            <a:ext cx="8484176" cy="32858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1200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/>
              <a:t>Going onwards...</a:t>
            </a:r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  <p:sp>
        <p:nvSpPr>
          <p:cNvPr id="3" name="Google Shape;236;p18">
            <a:extLst>
              <a:ext uri="{FF2B5EF4-FFF2-40B4-BE49-F238E27FC236}">
                <a16:creationId xmlns:a16="http://schemas.microsoft.com/office/drawing/2014/main" id="{CD16249E-FAB3-B203-CCBF-3673FDF756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5609700" cy="26015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FFFFFF"/>
              </a:buClr>
            </a:pPr>
            <a:r>
              <a:rPr lang="en-GB" dirty="0">
                <a:solidFill>
                  <a:srgbClr val="FFFFFF"/>
                </a:solidFill>
              </a:rPr>
              <a:t>Flight Test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rgbClr val="FFFFFF"/>
                </a:solidFill>
              </a:rPr>
              <a:t>Both 4G and 5G NSA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rgbClr val="FFFFFF"/>
                </a:solidFill>
              </a:rPr>
              <a:t>Measuring Drone Communication KPIs</a:t>
            </a:r>
          </a:p>
          <a:p>
            <a:pPr>
              <a:lnSpc>
                <a:spcPct val="100000"/>
              </a:lnSpc>
            </a:pPr>
            <a:endParaRPr lang="en-GB" dirty="0">
              <a:solidFill>
                <a:srgbClr val="FFFFFF"/>
              </a:solidFill>
            </a:endParaRPr>
          </a:p>
          <a:p>
            <a:pPr marL="146050" indent="0">
              <a:lnSpc>
                <a:spcPct val="100000"/>
              </a:lnSpc>
              <a:buNone/>
            </a:pPr>
            <a:r>
              <a:rPr lang="en-GB" dirty="0">
                <a:solidFill>
                  <a:srgbClr val="FFFFFF"/>
                </a:solidFill>
              </a:rPr>
              <a:t>Ultimately paving way for SA 5G tests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rgbClr val="FFFFFF"/>
                </a:solidFill>
              </a:rPr>
              <a:t>Network Slicing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rgbClr val="FFFFFF"/>
                </a:solidFill>
              </a:rPr>
              <a:t>Beam forming </a:t>
            </a: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rgbClr val="FFFFFF"/>
                </a:solidFill>
              </a:rPr>
              <a:t>Low latency using different numerologies.</a:t>
            </a:r>
          </a:p>
          <a:p>
            <a:pPr>
              <a:lnSpc>
                <a:spcPct val="100000"/>
              </a:lnSpc>
            </a:pPr>
            <a:endParaRPr lang="en-GB" dirty="0">
              <a:solidFill>
                <a:srgbClr val="FFFFFF"/>
              </a:solidFill>
            </a:endParaRPr>
          </a:p>
          <a:p>
            <a:pPr indent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66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/>
              <a:t>Acknowledgements</a:t>
            </a:r>
            <a:endParaRPr lang="en-US" dirty="0" err="1"/>
          </a:p>
        </p:txBody>
      </p:sp>
      <p:sp>
        <p:nvSpPr>
          <p:cNvPr id="444" name="Google Shape;44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  <p:pic>
        <p:nvPicPr>
          <p:cNvPr id="3" name="Picture 3" descr="Icon&#10;&#10;Description automatically generated">
            <a:extLst>
              <a:ext uri="{FF2B5EF4-FFF2-40B4-BE49-F238E27FC236}">
                <a16:creationId xmlns:a16="http://schemas.microsoft.com/office/drawing/2014/main" id="{0788CBBB-49D8-43EE-9755-AC6D6FB7F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497" y="1665145"/>
            <a:ext cx="702685" cy="683201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9275BB4-0D48-9EFF-619C-B86E4854C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093" y="2475315"/>
            <a:ext cx="710478" cy="439654"/>
          </a:xfrm>
          <a:prstGeom prst="rect">
            <a:avLst/>
          </a:prstGeom>
        </p:spPr>
      </p:pic>
      <p:sp>
        <p:nvSpPr>
          <p:cNvPr id="6" name="Google Shape;260;p20">
            <a:extLst>
              <a:ext uri="{FF2B5EF4-FFF2-40B4-BE49-F238E27FC236}">
                <a16:creationId xmlns:a16="http://schemas.microsoft.com/office/drawing/2014/main" id="{7B5066CF-C198-2F44-7140-853C57D3FC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10917" y="1789135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Afred P. Sloan Foundation</a:t>
            </a:r>
            <a:endParaRPr lang="en-US" dirty="0"/>
          </a:p>
        </p:txBody>
      </p:sp>
      <p:sp>
        <p:nvSpPr>
          <p:cNvPr id="8" name="Google Shape;262;p20">
            <a:extLst>
              <a:ext uri="{FF2B5EF4-FFF2-40B4-BE49-F238E27FC236}">
                <a16:creationId xmlns:a16="http://schemas.microsoft.com/office/drawing/2014/main" id="{E1138866-0311-E2EA-202B-2116C89A6FC0}"/>
              </a:ext>
            </a:extLst>
          </p:cNvPr>
          <p:cNvSpPr txBox="1">
            <a:spLocks/>
          </p:cNvSpPr>
          <p:nvPr/>
        </p:nvSpPr>
        <p:spPr>
          <a:xfrm>
            <a:off x="2010917" y="2511537"/>
            <a:ext cx="5877300" cy="406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SENTECH South Africa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330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18"/>
          <p:cNvPicPr preferRelativeResize="0"/>
          <p:nvPr/>
        </p:nvPicPr>
        <p:blipFill>
          <a:blip r:embed="rId3">
            <a:alphaModFix amt="78000"/>
          </a:blip>
          <a:stretch>
            <a:fillRect/>
          </a:stretch>
        </p:blipFill>
        <p:spPr>
          <a:xfrm>
            <a:off x="7647500" y="0"/>
            <a:ext cx="1506925" cy="2006620"/>
          </a:xfrm>
          <a:prstGeom prst="rect">
            <a:avLst/>
          </a:prstGeom>
          <a:noFill/>
          <a:ln>
            <a:noFill/>
          </a:ln>
          <a:effectLst>
            <a:outerShdw blurRad="785813" algn="bl" rotWithShape="0">
              <a:srgbClr val="000000">
                <a:alpha val="15000"/>
              </a:srgbClr>
            </a:outerShdw>
          </a:effectLst>
        </p:spPr>
      </p:pic>
      <p:sp>
        <p:nvSpPr>
          <p:cNvPr id="238" name="Google Shape;238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dirty="0"/>
              <a:t>28</a:t>
            </a:fld>
            <a:endParaRPr dirty="0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F918EB28-A079-B365-02E6-C545BA8FEB2D}"/>
              </a:ext>
            </a:extLst>
          </p:cNvPr>
          <p:cNvSpPr/>
          <p:nvPr/>
        </p:nvSpPr>
        <p:spPr>
          <a:xfrm rot="20760000">
            <a:off x="6874028" y="924245"/>
            <a:ext cx="1662544" cy="135081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212C"/>
              </a:solidFill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A74C5C6-37F4-448A-627D-7622BECD66EC}"/>
              </a:ext>
            </a:extLst>
          </p:cNvPr>
          <p:cNvSpPr/>
          <p:nvPr/>
        </p:nvSpPr>
        <p:spPr>
          <a:xfrm rot="2640000">
            <a:off x="8370901" y="-388849"/>
            <a:ext cx="1298862" cy="94817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B212C"/>
              </a:solidFill>
            </a:endParaRPr>
          </a:p>
        </p:txBody>
      </p:sp>
      <p:sp>
        <p:nvSpPr>
          <p:cNvPr id="9" name="Google Shape;697;p37">
            <a:extLst>
              <a:ext uri="{FF2B5EF4-FFF2-40B4-BE49-F238E27FC236}">
                <a16:creationId xmlns:a16="http://schemas.microsoft.com/office/drawing/2014/main" id="{FF18017A-BD42-13EB-56F8-4AA470D0B084}"/>
              </a:ext>
            </a:extLst>
          </p:cNvPr>
          <p:cNvSpPr txBox="1">
            <a:spLocks/>
          </p:cNvSpPr>
          <p:nvPr/>
        </p:nvSpPr>
        <p:spPr>
          <a:xfrm>
            <a:off x="645300" y="1833775"/>
            <a:ext cx="30633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GB" dirty="0"/>
              <a:t>Thank you!</a:t>
            </a:r>
          </a:p>
        </p:txBody>
      </p:sp>
      <p:pic>
        <p:nvPicPr>
          <p:cNvPr id="11" name="Picture 4" descr="Icon&#10;&#10;Description automatically generated">
            <a:extLst>
              <a:ext uri="{FF2B5EF4-FFF2-40B4-BE49-F238E27FC236}">
                <a16:creationId xmlns:a16="http://schemas.microsoft.com/office/drawing/2014/main" id="{009E6221-7944-6852-360B-93CCC85C0A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571" y="3297814"/>
            <a:ext cx="723468" cy="723468"/>
          </a:xfrm>
          <a:prstGeom prst="rect">
            <a:avLst/>
          </a:prstGeom>
        </p:spPr>
      </p:pic>
      <p:sp>
        <p:nvSpPr>
          <p:cNvPr id="13" name="Google Shape;698;p37">
            <a:extLst>
              <a:ext uri="{FF2B5EF4-FFF2-40B4-BE49-F238E27FC236}">
                <a16:creationId xmlns:a16="http://schemas.microsoft.com/office/drawing/2014/main" id="{BBB0D1B3-7243-9A7D-2790-F204FE1563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509044" y="3732015"/>
            <a:ext cx="3063300" cy="3860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14999"/>
              </a:lnSpc>
              <a:spcAft>
                <a:spcPts val="1600"/>
              </a:spcAft>
              <a:buNone/>
            </a:pPr>
            <a:r>
              <a:rPr lang="en-GB">
                <a:latin typeface="Arial"/>
                <a:cs typeface="Arial"/>
                <a:hlinkClick r:id="rId5"/>
              </a:rPr>
              <a:t>Ngoni Mombeshora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88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Overview: Drone communications</a:t>
            </a:r>
            <a:endParaRPr lang="en-US"/>
          </a:p>
          <a:p>
            <a:r>
              <a:rPr lang="en-GB" sz="1200"/>
              <a:t>… what are the options</a:t>
            </a:r>
            <a:endParaRPr sz="1200"/>
          </a:p>
        </p:txBody>
      </p:sp>
      <p:sp>
        <p:nvSpPr>
          <p:cNvPr id="259" name="Google Shape;259;p20"/>
          <p:cNvSpPr txBox="1"/>
          <p:nvPr/>
        </p:nvSpPr>
        <p:spPr>
          <a:xfrm>
            <a:off x="1297500" y="1679973"/>
            <a:ext cx="732900" cy="5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0" name="Google Shape;260;p20"/>
          <p:cNvSpPr txBox="1">
            <a:spLocks noGrp="1"/>
          </p:cNvSpPr>
          <p:nvPr>
            <p:ph type="body" idx="1"/>
          </p:nvPr>
        </p:nvSpPr>
        <p:spPr>
          <a:xfrm>
            <a:off x="2030400" y="1743675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Direct Link</a:t>
            </a:r>
          </a:p>
        </p:txBody>
      </p:sp>
      <p:sp>
        <p:nvSpPr>
          <p:cNvPr id="261" name="Google Shape;261;p20"/>
          <p:cNvSpPr txBox="1"/>
          <p:nvPr/>
        </p:nvSpPr>
        <p:spPr>
          <a:xfrm>
            <a:off x="1297500" y="2061228"/>
            <a:ext cx="732900" cy="4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2" name="Google Shape;262;p20"/>
          <p:cNvSpPr txBox="1">
            <a:spLocks noGrp="1"/>
          </p:cNvSpPr>
          <p:nvPr>
            <p:ph type="body" idx="1"/>
          </p:nvPr>
        </p:nvSpPr>
        <p:spPr>
          <a:xfrm>
            <a:off x="2030400" y="2167338"/>
            <a:ext cx="5877300" cy="4061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Satellite</a:t>
            </a:r>
          </a:p>
        </p:txBody>
      </p:sp>
      <p:sp>
        <p:nvSpPr>
          <p:cNvPr id="263" name="Google Shape;263;p20"/>
          <p:cNvSpPr txBox="1"/>
          <p:nvPr/>
        </p:nvSpPr>
        <p:spPr>
          <a:xfrm>
            <a:off x="1269200" y="2488773"/>
            <a:ext cx="7329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4" name="Google Shape;264;p20"/>
          <p:cNvSpPr txBox="1">
            <a:spLocks noGrp="1"/>
          </p:cNvSpPr>
          <p:nvPr>
            <p:ph type="body" idx="1"/>
          </p:nvPr>
        </p:nvSpPr>
        <p:spPr>
          <a:xfrm>
            <a:off x="2030400" y="2573093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Ad-Hoc Network</a:t>
            </a:r>
          </a:p>
        </p:txBody>
      </p:sp>
      <p:sp>
        <p:nvSpPr>
          <p:cNvPr id="265" name="Google Shape;265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266" name="Google Shape;266;p20"/>
          <p:cNvSpPr txBox="1"/>
          <p:nvPr/>
        </p:nvSpPr>
        <p:spPr>
          <a:xfrm>
            <a:off x="1297500" y="2970440"/>
            <a:ext cx="732900" cy="465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7" name="Google Shape;267;p20"/>
          <p:cNvSpPr txBox="1">
            <a:spLocks noGrp="1"/>
          </p:cNvSpPr>
          <p:nvPr>
            <p:ph type="body" idx="1"/>
          </p:nvPr>
        </p:nvSpPr>
        <p:spPr>
          <a:xfrm>
            <a:off x="2058700" y="2973118"/>
            <a:ext cx="5877300" cy="46782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Mobile/Cellular networks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Overview: Drone communications</a:t>
            </a:r>
            <a:endParaRPr lang="en-US"/>
          </a:p>
          <a:p>
            <a:r>
              <a:rPr lang="en-GB" sz="1200"/>
              <a:t>… what are the options</a:t>
            </a:r>
            <a:endParaRPr sz="1200"/>
          </a:p>
        </p:txBody>
      </p:sp>
      <p:sp>
        <p:nvSpPr>
          <p:cNvPr id="259" name="Google Shape;259;p20"/>
          <p:cNvSpPr txBox="1"/>
          <p:nvPr/>
        </p:nvSpPr>
        <p:spPr>
          <a:xfrm>
            <a:off x="1297500" y="1679973"/>
            <a:ext cx="732900" cy="5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0" name="Google Shape;260;p20"/>
          <p:cNvSpPr txBox="1">
            <a:spLocks noGrp="1"/>
          </p:cNvSpPr>
          <p:nvPr>
            <p:ph type="body" idx="1"/>
          </p:nvPr>
        </p:nvSpPr>
        <p:spPr>
          <a:xfrm>
            <a:off x="2030400" y="1743675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Direct Link</a:t>
            </a:r>
          </a:p>
        </p:txBody>
      </p:sp>
      <p:sp>
        <p:nvSpPr>
          <p:cNvPr id="261" name="Google Shape;261;p20"/>
          <p:cNvSpPr txBox="1"/>
          <p:nvPr/>
        </p:nvSpPr>
        <p:spPr>
          <a:xfrm>
            <a:off x="1297500" y="2061228"/>
            <a:ext cx="732900" cy="4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2" name="Google Shape;262;p20"/>
          <p:cNvSpPr txBox="1">
            <a:spLocks noGrp="1"/>
          </p:cNvSpPr>
          <p:nvPr>
            <p:ph type="body" idx="1"/>
          </p:nvPr>
        </p:nvSpPr>
        <p:spPr>
          <a:xfrm>
            <a:off x="2030400" y="2167338"/>
            <a:ext cx="5877300" cy="4061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Satellite</a:t>
            </a:r>
          </a:p>
        </p:txBody>
      </p:sp>
      <p:sp>
        <p:nvSpPr>
          <p:cNvPr id="263" name="Google Shape;263;p20"/>
          <p:cNvSpPr txBox="1"/>
          <p:nvPr/>
        </p:nvSpPr>
        <p:spPr>
          <a:xfrm>
            <a:off x="1269200" y="2488773"/>
            <a:ext cx="7329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4" name="Google Shape;264;p20"/>
          <p:cNvSpPr txBox="1">
            <a:spLocks noGrp="1"/>
          </p:cNvSpPr>
          <p:nvPr>
            <p:ph type="body" idx="1"/>
          </p:nvPr>
        </p:nvSpPr>
        <p:spPr>
          <a:xfrm>
            <a:off x="2030400" y="2573093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Ad-Hoc Network</a:t>
            </a:r>
          </a:p>
        </p:txBody>
      </p:sp>
      <p:sp>
        <p:nvSpPr>
          <p:cNvPr id="265" name="Google Shape;265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266" name="Google Shape;266;p20"/>
          <p:cNvSpPr txBox="1"/>
          <p:nvPr/>
        </p:nvSpPr>
        <p:spPr>
          <a:xfrm>
            <a:off x="1297500" y="2970440"/>
            <a:ext cx="738502" cy="465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7" name="Google Shape;267;p20"/>
          <p:cNvSpPr txBox="1">
            <a:spLocks noGrp="1"/>
          </p:cNvSpPr>
          <p:nvPr>
            <p:ph type="body" idx="1"/>
          </p:nvPr>
        </p:nvSpPr>
        <p:spPr>
          <a:xfrm>
            <a:off x="2058700" y="2973118"/>
            <a:ext cx="5877300" cy="46782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Mobile/Cellular networks</a:t>
            </a: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01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Understanding the problems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… with respect to drone communication</a:t>
            </a:r>
            <a:endParaRPr sz="1100"/>
          </a:p>
        </p:txBody>
      </p:sp>
      <p:sp>
        <p:nvSpPr>
          <p:cNvPr id="259" name="Google Shape;259;p20"/>
          <p:cNvSpPr txBox="1"/>
          <p:nvPr/>
        </p:nvSpPr>
        <p:spPr>
          <a:xfrm>
            <a:off x="1297500" y="1679973"/>
            <a:ext cx="732900" cy="5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0" name="Google Shape;260;p20"/>
          <p:cNvSpPr txBox="1">
            <a:spLocks noGrp="1"/>
          </p:cNvSpPr>
          <p:nvPr>
            <p:ph type="body" idx="1"/>
          </p:nvPr>
        </p:nvSpPr>
        <p:spPr>
          <a:xfrm>
            <a:off x="2030400" y="1743675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Line of sight limitation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61" name="Google Shape;261;p20"/>
          <p:cNvSpPr txBox="1"/>
          <p:nvPr/>
        </p:nvSpPr>
        <p:spPr>
          <a:xfrm>
            <a:off x="1297500" y="2061228"/>
            <a:ext cx="732900" cy="4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FFFFFF"/>
              </a:solidFill>
            </a:endParaRPr>
          </a:p>
        </p:txBody>
      </p:sp>
      <p:sp>
        <p:nvSpPr>
          <p:cNvPr id="262" name="Google Shape;262;p20"/>
          <p:cNvSpPr txBox="1">
            <a:spLocks noGrp="1"/>
          </p:cNvSpPr>
          <p:nvPr>
            <p:ph type="body" idx="1"/>
          </p:nvPr>
        </p:nvSpPr>
        <p:spPr>
          <a:xfrm>
            <a:off x="2030400" y="2167338"/>
            <a:ext cx="58773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Uplink and downlink data rates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63" name="Google Shape;263;p20"/>
          <p:cNvSpPr txBox="1"/>
          <p:nvPr/>
        </p:nvSpPr>
        <p:spPr>
          <a:xfrm>
            <a:off x="1306071" y="2479555"/>
            <a:ext cx="7329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4" name="Google Shape;264;p20"/>
          <p:cNvSpPr txBox="1">
            <a:spLocks noGrp="1"/>
          </p:cNvSpPr>
          <p:nvPr>
            <p:ph type="body" idx="1"/>
          </p:nvPr>
        </p:nvSpPr>
        <p:spPr>
          <a:xfrm>
            <a:off x="2030400" y="2573093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Latency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65" name="Google Shape;265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266" name="Google Shape;266;p20"/>
          <p:cNvSpPr txBox="1"/>
          <p:nvPr/>
        </p:nvSpPr>
        <p:spPr>
          <a:xfrm>
            <a:off x="1308813" y="2876857"/>
            <a:ext cx="7329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 sz="1300">
              <a:solidFill>
                <a:srgbClr val="FFFFFF"/>
              </a:solidFill>
            </a:endParaRPr>
          </a:p>
        </p:txBody>
      </p:sp>
      <p:sp>
        <p:nvSpPr>
          <p:cNvPr id="267" name="Google Shape;267;p20"/>
          <p:cNvSpPr txBox="1">
            <a:spLocks noGrp="1"/>
          </p:cNvSpPr>
          <p:nvPr>
            <p:ph type="body" idx="1"/>
          </p:nvPr>
        </p:nvSpPr>
        <p:spPr>
          <a:xfrm>
            <a:off x="2058700" y="2973118"/>
            <a:ext cx="5877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</a:rPr>
              <a:t>Coverage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8678F20B-6D20-56D6-AF5D-AA5585D5A35A}"/>
              </a:ext>
            </a:extLst>
          </p:cNvPr>
          <p:cNvSpPr txBox="1">
            <a:spLocks/>
          </p:cNvSpPr>
          <p:nvPr/>
        </p:nvSpPr>
        <p:spPr>
          <a:xfrm>
            <a:off x="1200085" y="3950965"/>
            <a:ext cx="7038900" cy="462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en-US"/>
              <a:t>Ultimately these lead to limited use cases.</a:t>
            </a:r>
          </a:p>
        </p:txBody>
      </p:sp>
    </p:spTree>
    <p:extLst>
      <p:ext uri="{BB962C8B-B14F-4D97-AF65-F5344CB8AC3E}">
        <p14:creationId xmlns:p14="http://schemas.microsoft.com/office/powerpoint/2010/main" val="342692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800"/>
              <a:t>Some Drone use cases</a:t>
            </a:r>
            <a:endParaRPr lang="en-US" sz="1800"/>
          </a:p>
        </p:txBody>
      </p:sp>
      <p:sp>
        <p:nvSpPr>
          <p:cNvPr id="299" name="Google Shape;29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7" name="Google Shape;274;p21">
            <a:extLst>
              <a:ext uri="{FF2B5EF4-FFF2-40B4-BE49-F238E27FC236}">
                <a16:creationId xmlns:a16="http://schemas.microsoft.com/office/drawing/2014/main" id="{10507544-B955-BA0E-62CA-273E361376D5}"/>
              </a:ext>
            </a:extLst>
          </p:cNvPr>
          <p:cNvSpPr txBox="1">
            <a:spLocks/>
          </p:cNvSpPr>
          <p:nvPr/>
        </p:nvSpPr>
        <p:spPr>
          <a:xfrm>
            <a:off x="4886348" y="1521122"/>
            <a:ext cx="3772710" cy="3114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71450" indent="-171450">
              <a:spcAft>
                <a:spcPts val="1600"/>
              </a:spcAft>
            </a:pPr>
            <a:r>
              <a:rPr lang="en-GB" sz="1000"/>
              <a:t>Upper air-space inspection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Farmland mapping, logistics and transportation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8K HD video streaming, AR/VR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Automatic charging</a:t>
            </a:r>
          </a:p>
        </p:txBody>
      </p:sp>
      <p:sp>
        <p:nvSpPr>
          <p:cNvPr id="15" name="Google Shape;236;p18">
            <a:extLst>
              <a:ext uri="{FF2B5EF4-FFF2-40B4-BE49-F238E27FC236}">
                <a16:creationId xmlns:a16="http://schemas.microsoft.com/office/drawing/2014/main" id="{93A489EC-4B47-1141-13C1-7C369C9402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5938" y="1522090"/>
            <a:ext cx="4109512" cy="30626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11150">
              <a:lnSpc>
                <a:spcPct val="100000"/>
              </a:lnSpc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Vegetation protection, powerline inspection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Hotspot areas – stadium, shopping mall --&gt; aerial entertainment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Command and control transmission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Aerial surveillance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/>
          </a:p>
          <a:p>
            <a:pPr marL="457200" lvl="0" indent="-311150" algn="l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809F563-941C-41ED-8407-3F3C667D8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34" y="3249274"/>
            <a:ext cx="2743200" cy="15414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79445170-4DFF-3E99-18D7-3D6739E62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1427" y="3250271"/>
            <a:ext cx="2639350" cy="1539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800"/>
              <a:t>Some Drone use cases</a:t>
            </a:r>
            <a:endParaRPr lang="en-US" sz="1800"/>
          </a:p>
        </p:txBody>
      </p:sp>
      <p:sp>
        <p:nvSpPr>
          <p:cNvPr id="299" name="Google Shape;29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7" name="Google Shape;274;p21">
            <a:extLst>
              <a:ext uri="{FF2B5EF4-FFF2-40B4-BE49-F238E27FC236}">
                <a16:creationId xmlns:a16="http://schemas.microsoft.com/office/drawing/2014/main" id="{10507544-B955-BA0E-62CA-273E361376D5}"/>
              </a:ext>
            </a:extLst>
          </p:cNvPr>
          <p:cNvSpPr txBox="1">
            <a:spLocks/>
          </p:cNvSpPr>
          <p:nvPr/>
        </p:nvSpPr>
        <p:spPr>
          <a:xfrm>
            <a:off x="4886348" y="1521122"/>
            <a:ext cx="3772710" cy="3114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71450" indent="-171450">
              <a:spcAft>
                <a:spcPts val="1600"/>
              </a:spcAft>
            </a:pPr>
            <a:r>
              <a:rPr lang="en-GB" sz="1000"/>
              <a:t>Upper air-space inspection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Farmland mapping, logistics and transportation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8K HD video streaming, AR/VR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Automatic charging</a:t>
            </a:r>
          </a:p>
        </p:txBody>
      </p:sp>
      <p:sp>
        <p:nvSpPr>
          <p:cNvPr id="15" name="Google Shape;236;p18">
            <a:extLst>
              <a:ext uri="{FF2B5EF4-FFF2-40B4-BE49-F238E27FC236}">
                <a16:creationId xmlns:a16="http://schemas.microsoft.com/office/drawing/2014/main" id="{93A489EC-4B47-1141-13C1-7C369C9402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5938" y="1522090"/>
            <a:ext cx="4109512" cy="30626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11150">
              <a:lnSpc>
                <a:spcPct val="100000"/>
              </a:lnSpc>
              <a:buClr>
                <a:srgbClr val="FFFFFF"/>
              </a:buClr>
              <a:buSzPts val="1300"/>
            </a:pPr>
            <a:r>
              <a:rPr lang="en-GB" dirty="0">
                <a:solidFill>
                  <a:srgbClr val="FFFFFF"/>
                </a:solidFill>
              </a:rPr>
              <a:t>Vegetation protection, powerline inspection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 dirty="0">
                <a:solidFill>
                  <a:srgbClr val="FFFFFF"/>
                </a:solidFill>
              </a:rPr>
              <a:t>Hotspot areas – stadium, shopping mall,  aerial entertainment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 dirty="0">
                <a:solidFill>
                  <a:srgbClr val="FFFFFF"/>
                </a:solidFill>
              </a:rPr>
              <a:t>Command and control transmission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 dirty="0">
                <a:solidFill>
                  <a:srgbClr val="FFFFFF"/>
                </a:solidFill>
              </a:rPr>
              <a:t>Aerial surveillance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/>
          </a:p>
          <a:p>
            <a:pPr marL="457200" lvl="0" indent="-311150" algn="l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2D8D628-D5A0-9E46-76F7-CD046B5DC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468" y="3313401"/>
            <a:ext cx="2743200" cy="15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A picture containing text, sky, outdoor object, day&#10;&#10;Description automatically generated">
            <a:extLst>
              <a:ext uri="{FF2B5EF4-FFF2-40B4-BE49-F238E27FC236}">
                <a16:creationId xmlns:a16="http://schemas.microsoft.com/office/drawing/2014/main" id="{DC258FC2-7DB4-D9DF-A07A-D196C5A38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309" y="3313401"/>
            <a:ext cx="2743200" cy="15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5744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"/>
          <p:cNvSpPr txBox="1">
            <a:spLocks noGrp="1"/>
          </p:cNvSpPr>
          <p:nvPr>
            <p:ph type="title" idx="2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1800"/>
              <a:t>Some Drone use cases</a:t>
            </a:r>
            <a:endParaRPr lang="en-US" sz="1800"/>
          </a:p>
        </p:txBody>
      </p:sp>
      <p:sp>
        <p:nvSpPr>
          <p:cNvPr id="299" name="Google Shape;29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7" name="Google Shape;274;p21">
            <a:extLst>
              <a:ext uri="{FF2B5EF4-FFF2-40B4-BE49-F238E27FC236}">
                <a16:creationId xmlns:a16="http://schemas.microsoft.com/office/drawing/2014/main" id="{10507544-B955-BA0E-62CA-273E361376D5}"/>
              </a:ext>
            </a:extLst>
          </p:cNvPr>
          <p:cNvSpPr txBox="1">
            <a:spLocks/>
          </p:cNvSpPr>
          <p:nvPr/>
        </p:nvSpPr>
        <p:spPr>
          <a:xfrm>
            <a:off x="4886348" y="1521122"/>
            <a:ext cx="3772710" cy="3114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71450" indent="-171450">
              <a:spcAft>
                <a:spcPts val="1600"/>
              </a:spcAft>
            </a:pPr>
            <a:r>
              <a:rPr lang="en-GB" sz="1000"/>
              <a:t>Upper air-space inspection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Farmland mapping, logistics and transportation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8K HD video streaming, AR/VR</a:t>
            </a:r>
          </a:p>
          <a:p>
            <a:pPr marL="171450" indent="-171450">
              <a:lnSpc>
                <a:spcPct val="114999"/>
              </a:lnSpc>
              <a:spcAft>
                <a:spcPts val="1600"/>
              </a:spcAft>
            </a:pPr>
            <a:r>
              <a:rPr lang="en-GB" sz="1000"/>
              <a:t>Automatic charging</a:t>
            </a:r>
          </a:p>
        </p:txBody>
      </p:sp>
      <p:sp>
        <p:nvSpPr>
          <p:cNvPr id="15" name="Google Shape;236;p18">
            <a:extLst>
              <a:ext uri="{FF2B5EF4-FFF2-40B4-BE49-F238E27FC236}">
                <a16:creationId xmlns:a16="http://schemas.microsoft.com/office/drawing/2014/main" id="{93A489EC-4B47-1141-13C1-7C369C9402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5938" y="1522090"/>
            <a:ext cx="4109512" cy="30626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11150">
              <a:lnSpc>
                <a:spcPct val="100000"/>
              </a:lnSpc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Vegetation protection, powerline inspection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Hotspot areas – stadium, shopping mall --&gt; aerial entertainment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Command and control transmission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r>
              <a:rPr lang="en-GB">
                <a:solidFill>
                  <a:srgbClr val="FFFFFF"/>
                </a:solidFill>
              </a:rPr>
              <a:t>Aerial surveillance</a:t>
            </a: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/>
          </a:p>
          <a:p>
            <a:pPr marL="457200" lvl="0" indent="-311150" algn="l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-311150">
              <a:lnSpc>
                <a:spcPct val="100000"/>
              </a:lnSpc>
              <a:spcBef>
                <a:spcPts val="1600"/>
              </a:spcBef>
              <a:buClr>
                <a:srgbClr val="FFFFFF"/>
              </a:buClr>
              <a:buSzPts val="1300"/>
            </a:pPr>
            <a:endParaRPr lang="en-GB">
              <a:solidFill>
                <a:srgbClr val="FFFFFF"/>
              </a:solidFill>
            </a:endParaRPr>
          </a:p>
          <a:p>
            <a:pPr indent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8F16A33-8ABF-AF32-75AD-91A54FD65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36" y="3296516"/>
            <a:ext cx="2743200" cy="15703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C594CBE-B24E-B164-C2AC-6E3DC9D1FD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0" t="2120" r="8274" b="2389"/>
          <a:stretch/>
        </p:blipFill>
        <p:spPr>
          <a:xfrm>
            <a:off x="5544848" y="3171216"/>
            <a:ext cx="2451382" cy="164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781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/>
              <a:t>Why Mobile Networks?</a:t>
            </a:r>
            <a:br>
              <a:rPr lang="en-GB"/>
            </a:br>
            <a:r>
              <a:rPr lang="en-GB" sz="1200"/>
              <a:t>… Specifically 5G</a:t>
            </a:r>
          </a:p>
        </p:txBody>
      </p:sp>
      <p:sp>
        <p:nvSpPr>
          <p:cNvPr id="305" name="Google Shape;305;p22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/>
            <a:r>
              <a:rPr lang="en-GB"/>
              <a:t>Almost ubiquitous accessibility</a:t>
            </a:r>
          </a:p>
          <a:p>
            <a:pPr marL="285750" indent="-285750">
              <a:lnSpc>
                <a:spcPct val="114999"/>
              </a:lnSpc>
            </a:pPr>
            <a:r>
              <a:rPr lang="en-GB"/>
              <a:t>Superior performance</a:t>
            </a:r>
          </a:p>
          <a:p>
            <a:pPr marL="285750" indent="-285750">
              <a:lnSpc>
                <a:spcPct val="114999"/>
              </a:lnSpc>
            </a:pPr>
            <a:r>
              <a:rPr lang="en-GB"/>
              <a:t>Highly scalable</a:t>
            </a:r>
          </a:p>
          <a:p>
            <a:pPr marL="285750" indent="-285750">
              <a:lnSpc>
                <a:spcPct val="114999"/>
              </a:lnSpc>
            </a:pPr>
            <a:r>
              <a:rPr lang="en-GB"/>
              <a:t>Based on evolving standards, interoperability and backwards compatibility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/>
          </a:p>
        </p:txBody>
      </p:sp>
      <p:sp>
        <p:nvSpPr>
          <p:cNvPr id="306" name="Google Shape;30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0CD03101-CD53-C8B7-1353-B38191BD5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4185" y="2752241"/>
            <a:ext cx="4548619" cy="21133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7729059"/>
      </p:ext>
    </p:extLst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28</Slides>
  <Notes>26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Focus</vt:lpstr>
      <vt:lpstr>Leveraging next generation mobile networks for drone telemetry and payload communication</vt:lpstr>
      <vt:lpstr>A bit about myself…</vt:lpstr>
      <vt:lpstr>Overview: Drone communications … what are the options</vt:lpstr>
      <vt:lpstr>Overview: Drone communications … what are the options</vt:lpstr>
      <vt:lpstr>Understanding the problems … with respect to drone communication</vt:lpstr>
      <vt:lpstr>Some Drone use cases</vt:lpstr>
      <vt:lpstr>Some Drone use cases</vt:lpstr>
      <vt:lpstr>Some Drone use cases</vt:lpstr>
      <vt:lpstr>Why Mobile Networks? … Specifically 5G</vt:lpstr>
      <vt:lpstr>Why Mobile Networks? … Specifically 5G NR</vt:lpstr>
      <vt:lpstr>Why Mobile Networks? … Specifically 5G NR</vt:lpstr>
      <vt:lpstr>Why Mobile Networks? … Specifically 5G NR</vt:lpstr>
      <vt:lpstr>Implementation of a SDR based open source 4G/5G network for drone communication</vt:lpstr>
      <vt:lpstr>4G Indoor test-bed</vt:lpstr>
      <vt:lpstr>4G Indoor test-bed</vt:lpstr>
      <vt:lpstr>5G Indoor test-bed (NSA)</vt:lpstr>
      <vt:lpstr>5G Indoor test-bed (NSA)</vt:lpstr>
      <vt:lpstr>5G Indoor test-bed (NSA)</vt:lpstr>
      <vt:lpstr>Drone Communication</vt:lpstr>
      <vt:lpstr>Drone Setup</vt:lpstr>
      <vt:lpstr>Drone Setup</vt:lpstr>
      <vt:lpstr>Drone as a mobile network UE</vt:lpstr>
      <vt:lpstr>Drone as a mobile network UE</vt:lpstr>
      <vt:lpstr>Drone as a mobile network UE</vt:lpstr>
      <vt:lpstr>Drone as a mobile network UE</vt:lpstr>
      <vt:lpstr>Going onwards...</vt:lpstr>
      <vt:lpstr>Acknowledgements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Leveraging next generation mobile networks for drone telemetry and payload communication</dc:title>
  <cp:revision>204</cp:revision>
  <dcterms:modified xsi:type="dcterms:W3CDTF">2022-09-09T14:11:15Z</dcterms:modified>
</cp:coreProperties>
</file>